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74" r:id="rId7"/>
    <p:sldId id="275" r:id="rId8"/>
    <p:sldId id="260" r:id="rId9"/>
    <p:sldId id="262" r:id="rId10"/>
    <p:sldId id="269" r:id="rId11"/>
    <p:sldId id="270" r:id="rId12"/>
    <p:sldId id="261" r:id="rId13"/>
    <p:sldId id="263" r:id="rId14"/>
    <p:sldId id="264" r:id="rId15"/>
    <p:sldId id="265" r:id="rId16"/>
    <p:sldId id="266" r:id="rId17"/>
    <p:sldId id="267" r:id="rId18"/>
    <p:sldId id="277" r:id="rId19"/>
    <p:sldId id="278" r:id="rId20"/>
    <p:sldId id="268"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i Hansen" userId="bcafb5cc-c472-48e4-901a-b2958ad60e60" providerId="ADAL" clId="{986EB56D-103B-4CB3-95B5-B0265279A0BF}"/>
    <pc:docChg chg="undo custSel modSld">
      <pc:chgData name="Carli Hansen" userId="bcafb5cc-c472-48e4-901a-b2958ad60e60" providerId="ADAL" clId="{986EB56D-103B-4CB3-95B5-B0265279A0BF}" dt="2022-12-05T15:51:18.868" v="195" actId="6549"/>
      <pc:docMkLst>
        <pc:docMk/>
      </pc:docMkLst>
      <pc:sldChg chg="modSp mod">
        <pc:chgData name="Carli Hansen" userId="bcafb5cc-c472-48e4-901a-b2958ad60e60" providerId="ADAL" clId="{986EB56D-103B-4CB3-95B5-B0265279A0BF}" dt="2022-12-05T15:41:20.360" v="5" actId="20577"/>
        <pc:sldMkLst>
          <pc:docMk/>
          <pc:sldMk cId="0" sldId="256"/>
        </pc:sldMkLst>
        <pc:spChg chg="mod">
          <ac:chgData name="Carli Hansen" userId="bcafb5cc-c472-48e4-901a-b2958ad60e60" providerId="ADAL" clId="{986EB56D-103B-4CB3-95B5-B0265279A0BF}" dt="2022-12-05T15:41:20.360" v="5" actId="20577"/>
          <ac:spMkLst>
            <pc:docMk/>
            <pc:sldMk cId="0" sldId="256"/>
            <ac:spMk id="2" creationId="{00000000-0000-0000-0000-000000000000}"/>
          </ac:spMkLst>
        </pc:spChg>
        <pc:spChg chg="mod">
          <ac:chgData name="Carli Hansen" userId="bcafb5cc-c472-48e4-901a-b2958ad60e60" providerId="ADAL" clId="{986EB56D-103B-4CB3-95B5-B0265279A0BF}" dt="2022-12-05T15:41:15.049" v="2" actId="20577"/>
          <ac:spMkLst>
            <pc:docMk/>
            <pc:sldMk cId="0" sldId="256"/>
            <ac:spMk id="3" creationId="{00000000-0000-0000-0000-000000000000}"/>
          </ac:spMkLst>
        </pc:spChg>
      </pc:sldChg>
      <pc:sldChg chg="modSp mod">
        <pc:chgData name="Carli Hansen" userId="bcafb5cc-c472-48e4-901a-b2958ad60e60" providerId="ADAL" clId="{986EB56D-103B-4CB3-95B5-B0265279A0BF}" dt="2022-12-05T15:41:54.978" v="9" actId="20577"/>
        <pc:sldMkLst>
          <pc:docMk/>
          <pc:sldMk cId="0" sldId="257"/>
        </pc:sldMkLst>
        <pc:spChg chg="mod">
          <ac:chgData name="Carli Hansen" userId="bcafb5cc-c472-48e4-901a-b2958ad60e60" providerId="ADAL" clId="{986EB56D-103B-4CB3-95B5-B0265279A0BF}" dt="2022-12-05T15:41:30.755" v="8" actId="20577"/>
          <ac:spMkLst>
            <pc:docMk/>
            <pc:sldMk cId="0" sldId="257"/>
            <ac:spMk id="2" creationId="{00000000-0000-0000-0000-000000000000}"/>
          </ac:spMkLst>
        </pc:spChg>
        <pc:spChg chg="mod">
          <ac:chgData name="Carli Hansen" userId="bcafb5cc-c472-48e4-901a-b2958ad60e60" providerId="ADAL" clId="{986EB56D-103B-4CB3-95B5-B0265279A0BF}" dt="2022-12-05T15:41:54.978" v="9" actId="20577"/>
          <ac:spMkLst>
            <pc:docMk/>
            <pc:sldMk cId="0" sldId="257"/>
            <ac:spMk id="3" creationId="{00000000-0000-0000-0000-000000000000}"/>
          </ac:spMkLst>
        </pc:spChg>
      </pc:sldChg>
      <pc:sldChg chg="modSp mod">
        <pc:chgData name="Carli Hansen" userId="bcafb5cc-c472-48e4-901a-b2958ad60e60" providerId="ADAL" clId="{986EB56D-103B-4CB3-95B5-B0265279A0BF}" dt="2022-12-05T15:43:16.577" v="37" actId="20577"/>
        <pc:sldMkLst>
          <pc:docMk/>
          <pc:sldMk cId="0" sldId="258"/>
        </pc:sldMkLst>
        <pc:spChg chg="mod">
          <ac:chgData name="Carli Hansen" userId="bcafb5cc-c472-48e4-901a-b2958ad60e60" providerId="ADAL" clId="{986EB56D-103B-4CB3-95B5-B0265279A0BF}" dt="2022-12-05T15:43:16.577" v="37" actId="20577"/>
          <ac:spMkLst>
            <pc:docMk/>
            <pc:sldMk cId="0" sldId="258"/>
            <ac:spMk id="2" creationId="{00000000-0000-0000-0000-000000000000}"/>
          </ac:spMkLst>
        </pc:spChg>
        <pc:spChg chg="mod">
          <ac:chgData name="Carli Hansen" userId="bcafb5cc-c472-48e4-901a-b2958ad60e60" providerId="ADAL" clId="{986EB56D-103B-4CB3-95B5-B0265279A0BF}" dt="2022-12-05T15:43:09.734" v="31" actId="20577"/>
          <ac:spMkLst>
            <pc:docMk/>
            <pc:sldMk cId="0" sldId="258"/>
            <ac:spMk id="3" creationId="{00000000-0000-0000-0000-000000000000}"/>
          </ac:spMkLst>
        </pc:spChg>
      </pc:sldChg>
      <pc:sldChg chg="modSp mod">
        <pc:chgData name="Carli Hansen" userId="bcafb5cc-c472-48e4-901a-b2958ad60e60" providerId="ADAL" clId="{986EB56D-103B-4CB3-95B5-B0265279A0BF}" dt="2022-12-05T15:43:35.611" v="51" actId="27636"/>
        <pc:sldMkLst>
          <pc:docMk/>
          <pc:sldMk cId="0" sldId="259"/>
        </pc:sldMkLst>
        <pc:spChg chg="mod">
          <ac:chgData name="Carli Hansen" userId="bcafb5cc-c472-48e4-901a-b2958ad60e60" providerId="ADAL" clId="{986EB56D-103B-4CB3-95B5-B0265279A0BF}" dt="2022-12-05T15:43:35.611" v="51" actId="27636"/>
          <ac:spMkLst>
            <pc:docMk/>
            <pc:sldMk cId="0" sldId="259"/>
            <ac:spMk id="3" creationId="{00000000-0000-0000-0000-000000000000}"/>
          </ac:spMkLst>
        </pc:spChg>
      </pc:sldChg>
      <pc:sldChg chg="modSp mod">
        <pc:chgData name="Carli Hansen" userId="bcafb5cc-c472-48e4-901a-b2958ad60e60" providerId="ADAL" clId="{986EB56D-103B-4CB3-95B5-B0265279A0BF}" dt="2022-12-05T15:46:19.456" v="90" actId="20577"/>
        <pc:sldMkLst>
          <pc:docMk/>
          <pc:sldMk cId="0" sldId="260"/>
        </pc:sldMkLst>
        <pc:spChg chg="mod">
          <ac:chgData name="Carli Hansen" userId="bcafb5cc-c472-48e4-901a-b2958ad60e60" providerId="ADAL" clId="{986EB56D-103B-4CB3-95B5-B0265279A0BF}" dt="2022-12-05T15:46:19.456" v="90" actId="20577"/>
          <ac:spMkLst>
            <pc:docMk/>
            <pc:sldMk cId="0" sldId="260"/>
            <ac:spMk id="3" creationId="{00000000-0000-0000-0000-000000000000}"/>
          </ac:spMkLst>
        </pc:spChg>
      </pc:sldChg>
      <pc:sldChg chg="modSp mod">
        <pc:chgData name="Carli Hansen" userId="bcafb5cc-c472-48e4-901a-b2958ad60e60" providerId="ADAL" clId="{986EB56D-103B-4CB3-95B5-B0265279A0BF}" dt="2022-12-05T15:47:51.731" v="105" actId="20577"/>
        <pc:sldMkLst>
          <pc:docMk/>
          <pc:sldMk cId="0" sldId="261"/>
        </pc:sldMkLst>
        <pc:spChg chg="mod">
          <ac:chgData name="Carli Hansen" userId="bcafb5cc-c472-48e4-901a-b2958ad60e60" providerId="ADAL" clId="{986EB56D-103B-4CB3-95B5-B0265279A0BF}" dt="2022-12-05T15:47:51.731" v="105" actId="20577"/>
          <ac:spMkLst>
            <pc:docMk/>
            <pc:sldMk cId="0" sldId="261"/>
            <ac:spMk id="3" creationId="{00000000-0000-0000-0000-000000000000}"/>
          </ac:spMkLst>
        </pc:spChg>
      </pc:sldChg>
      <pc:sldChg chg="modSp mod">
        <pc:chgData name="Carli Hansen" userId="bcafb5cc-c472-48e4-901a-b2958ad60e60" providerId="ADAL" clId="{986EB56D-103B-4CB3-95B5-B0265279A0BF}" dt="2022-12-05T15:47:09.948" v="95" actId="20577"/>
        <pc:sldMkLst>
          <pc:docMk/>
          <pc:sldMk cId="0" sldId="262"/>
        </pc:sldMkLst>
        <pc:spChg chg="mod">
          <ac:chgData name="Carli Hansen" userId="bcafb5cc-c472-48e4-901a-b2958ad60e60" providerId="ADAL" clId="{986EB56D-103B-4CB3-95B5-B0265279A0BF}" dt="2022-12-05T15:47:09.948" v="95" actId="20577"/>
          <ac:spMkLst>
            <pc:docMk/>
            <pc:sldMk cId="0" sldId="262"/>
            <ac:spMk id="3" creationId="{00000000-0000-0000-0000-000000000000}"/>
          </ac:spMkLst>
        </pc:spChg>
      </pc:sldChg>
      <pc:sldChg chg="modSp mod">
        <pc:chgData name="Carli Hansen" userId="bcafb5cc-c472-48e4-901a-b2958ad60e60" providerId="ADAL" clId="{986EB56D-103B-4CB3-95B5-B0265279A0BF}" dt="2022-12-05T15:48:33.940" v="106" actId="15"/>
        <pc:sldMkLst>
          <pc:docMk/>
          <pc:sldMk cId="0" sldId="264"/>
        </pc:sldMkLst>
        <pc:spChg chg="mod">
          <ac:chgData name="Carli Hansen" userId="bcafb5cc-c472-48e4-901a-b2958ad60e60" providerId="ADAL" clId="{986EB56D-103B-4CB3-95B5-B0265279A0BF}" dt="2022-12-05T15:48:33.940" v="106" actId="15"/>
          <ac:spMkLst>
            <pc:docMk/>
            <pc:sldMk cId="0" sldId="264"/>
            <ac:spMk id="3" creationId="{00000000-0000-0000-0000-000000000000}"/>
          </ac:spMkLst>
        </pc:spChg>
      </pc:sldChg>
      <pc:sldChg chg="modSp mod">
        <pc:chgData name="Carli Hansen" userId="bcafb5cc-c472-48e4-901a-b2958ad60e60" providerId="ADAL" clId="{986EB56D-103B-4CB3-95B5-B0265279A0BF}" dt="2022-12-05T15:49:57.485" v="165" actId="20577"/>
        <pc:sldMkLst>
          <pc:docMk/>
          <pc:sldMk cId="0" sldId="265"/>
        </pc:sldMkLst>
        <pc:spChg chg="mod">
          <ac:chgData name="Carli Hansen" userId="bcafb5cc-c472-48e4-901a-b2958ad60e60" providerId="ADAL" clId="{986EB56D-103B-4CB3-95B5-B0265279A0BF}" dt="2022-12-05T15:49:57.485" v="165" actId="20577"/>
          <ac:spMkLst>
            <pc:docMk/>
            <pc:sldMk cId="0" sldId="265"/>
            <ac:spMk id="3" creationId="{00000000-0000-0000-0000-000000000000}"/>
          </ac:spMkLst>
        </pc:spChg>
      </pc:sldChg>
      <pc:sldChg chg="modSp mod">
        <pc:chgData name="Carli Hansen" userId="bcafb5cc-c472-48e4-901a-b2958ad60e60" providerId="ADAL" clId="{986EB56D-103B-4CB3-95B5-B0265279A0BF}" dt="2022-12-05T15:50:11.705" v="167" actId="1076"/>
        <pc:sldMkLst>
          <pc:docMk/>
          <pc:sldMk cId="0" sldId="266"/>
        </pc:sldMkLst>
        <pc:picChg chg="mod">
          <ac:chgData name="Carli Hansen" userId="bcafb5cc-c472-48e4-901a-b2958ad60e60" providerId="ADAL" clId="{986EB56D-103B-4CB3-95B5-B0265279A0BF}" dt="2022-12-05T15:50:11.705" v="167" actId="1076"/>
          <ac:picMkLst>
            <pc:docMk/>
            <pc:sldMk cId="0" sldId="266"/>
            <ac:picMk id="4" creationId="{00000000-0000-0000-0000-000000000000}"/>
          </ac:picMkLst>
        </pc:picChg>
      </pc:sldChg>
      <pc:sldChg chg="modSp mod">
        <pc:chgData name="Carli Hansen" userId="bcafb5cc-c472-48e4-901a-b2958ad60e60" providerId="ADAL" clId="{986EB56D-103B-4CB3-95B5-B0265279A0BF}" dt="2022-12-05T15:50:18.476" v="169" actId="20577"/>
        <pc:sldMkLst>
          <pc:docMk/>
          <pc:sldMk cId="0" sldId="267"/>
        </pc:sldMkLst>
        <pc:spChg chg="mod">
          <ac:chgData name="Carli Hansen" userId="bcafb5cc-c472-48e4-901a-b2958ad60e60" providerId="ADAL" clId="{986EB56D-103B-4CB3-95B5-B0265279A0BF}" dt="2022-12-05T15:50:18.476" v="169" actId="20577"/>
          <ac:spMkLst>
            <pc:docMk/>
            <pc:sldMk cId="0" sldId="267"/>
            <ac:spMk id="2" creationId="{00000000-0000-0000-0000-000000000000}"/>
          </ac:spMkLst>
        </pc:spChg>
      </pc:sldChg>
      <pc:sldChg chg="modSp mod">
        <pc:chgData name="Carli Hansen" userId="bcafb5cc-c472-48e4-901a-b2958ad60e60" providerId="ADAL" clId="{986EB56D-103B-4CB3-95B5-B0265279A0BF}" dt="2022-12-05T15:47:37.037" v="100" actId="20577"/>
        <pc:sldMkLst>
          <pc:docMk/>
          <pc:sldMk cId="0" sldId="270"/>
        </pc:sldMkLst>
        <pc:spChg chg="mod">
          <ac:chgData name="Carli Hansen" userId="bcafb5cc-c472-48e4-901a-b2958ad60e60" providerId="ADAL" clId="{986EB56D-103B-4CB3-95B5-B0265279A0BF}" dt="2022-12-05T15:47:37.037" v="100" actId="20577"/>
          <ac:spMkLst>
            <pc:docMk/>
            <pc:sldMk cId="0" sldId="270"/>
            <ac:spMk id="3" creationId="{00000000-0000-0000-0000-000000000000}"/>
          </ac:spMkLst>
        </pc:spChg>
      </pc:sldChg>
      <pc:sldChg chg="modSp mod">
        <pc:chgData name="Carli Hansen" userId="bcafb5cc-c472-48e4-901a-b2958ad60e60" providerId="ADAL" clId="{986EB56D-103B-4CB3-95B5-B0265279A0BF}" dt="2022-12-05T15:44:14.130" v="64" actId="27636"/>
        <pc:sldMkLst>
          <pc:docMk/>
          <pc:sldMk cId="0" sldId="272"/>
        </pc:sldMkLst>
        <pc:spChg chg="mod">
          <ac:chgData name="Carli Hansen" userId="bcafb5cc-c472-48e4-901a-b2958ad60e60" providerId="ADAL" clId="{986EB56D-103B-4CB3-95B5-B0265279A0BF}" dt="2022-12-05T15:44:14.130" v="64" actId="27636"/>
          <ac:spMkLst>
            <pc:docMk/>
            <pc:sldMk cId="0" sldId="272"/>
            <ac:spMk id="3" creationId="{00000000-0000-0000-0000-000000000000}"/>
          </ac:spMkLst>
        </pc:spChg>
      </pc:sldChg>
      <pc:sldChg chg="modSp mod">
        <pc:chgData name="Carli Hansen" userId="bcafb5cc-c472-48e4-901a-b2958ad60e60" providerId="ADAL" clId="{986EB56D-103B-4CB3-95B5-B0265279A0BF}" dt="2022-12-05T15:44:49.916" v="67" actId="20577"/>
        <pc:sldMkLst>
          <pc:docMk/>
          <pc:sldMk cId="0" sldId="274"/>
        </pc:sldMkLst>
        <pc:spChg chg="mod">
          <ac:chgData name="Carli Hansen" userId="bcafb5cc-c472-48e4-901a-b2958ad60e60" providerId="ADAL" clId="{986EB56D-103B-4CB3-95B5-B0265279A0BF}" dt="2022-12-05T15:44:49.916" v="67" actId="20577"/>
          <ac:spMkLst>
            <pc:docMk/>
            <pc:sldMk cId="0" sldId="274"/>
            <ac:spMk id="2" creationId="{00000000-0000-0000-0000-000000000000}"/>
          </ac:spMkLst>
        </pc:spChg>
      </pc:sldChg>
      <pc:sldChg chg="modSp mod">
        <pc:chgData name="Carli Hansen" userId="bcafb5cc-c472-48e4-901a-b2958ad60e60" providerId="ADAL" clId="{986EB56D-103B-4CB3-95B5-B0265279A0BF}" dt="2022-12-05T15:45:50.263" v="85" actId="20577"/>
        <pc:sldMkLst>
          <pc:docMk/>
          <pc:sldMk cId="0" sldId="275"/>
        </pc:sldMkLst>
        <pc:spChg chg="mod">
          <ac:chgData name="Carli Hansen" userId="bcafb5cc-c472-48e4-901a-b2958ad60e60" providerId="ADAL" clId="{986EB56D-103B-4CB3-95B5-B0265279A0BF}" dt="2022-12-05T15:44:57.173" v="76" actId="20577"/>
          <ac:spMkLst>
            <pc:docMk/>
            <pc:sldMk cId="0" sldId="275"/>
            <ac:spMk id="2" creationId="{00000000-0000-0000-0000-000000000000}"/>
          </ac:spMkLst>
        </pc:spChg>
        <pc:spChg chg="mod">
          <ac:chgData name="Carli Hansen" userId="bcafb5cc-c472-48e4-901a-b2958ad60e60" providerId="ADAL" clId="{986EB56D-103B-4CB3-95B5-B0265279A0BF}" dt="2022-12-05T15:45:50.263" v="85" actId="20577"/>
          <ac:spMkLst>
            <pc:docMk/>
            <pc:sldMk cId="0" sldId="275"/>
            <ac:spMk id="3" creationId="{00000000-0000-0000-0000-000000000000}"/>
          </ac:spMkLst>
        </pc:spChg>
      </pc:sldChg>
      <pc:sldChg chg="modSp mod">
        <pc:chgData name="Carli Hansen" userId="bcafb5cc-c472-48e4-901a-b2958ad60e60" providerId="ADAL" clId="{986EB56D-103B-4CB3-95B5-B0265279A0BF}" dt="2022-12-05T15:51:10.765" v="173" actId="20577"/>
        <pc:sldMkLst>
          <pc:docMk/>
          <pc:sldMk cId="1053435676" sldId="277"/>
        </pc:sldMkLst>
        <pc:spChg chg="mod">
          <ac:chgData name="Carli Hansen" userId="bcafb5cc-c472-48e4-901a-b2958ad60e60" providerId="ADAL" clId="{986EB56D-103B-4CB3-95B5-B0265279A0BF}" dt="2022-12-05T15:50:41.653" v="170" actId="20577"/>
          <ac:spMkLst>
            <pc:docMk/>
            <pc:sldMk cId="1053435676" sldId="277"/>
            <ac:spMk id="2" creationId="{00000000-0000-0000-0000-000000000000}"/>
          </ac:spMkLst>
        </pc:spChg>
        <pc:spChg chg="mod">
          <ac:chgData name="Carli Hansen" userId="bcafb5cc-c472-48e4-901a-b2958ad60e60" providerId="ADAL" clId="{986EB56D-103B-4CB3-95B5-B0265279A0BF}" dt="2022-12-05T15:51:10.765" v="173" actId="20577"/>
          <ac:spMkLst>
            <pc:docMk/>
            <pc:sldMk cId="1053435676" sldId="277"/>
            <ac:spMk id="3" creationId="{00000000-0000-0000-0000-000000000000}"/>
          </ac:spMkLst>
        </pc:spChg>
      </pc:sldChg>
      <pc:sldChg chg="modSp mod">
        <pc:chgData name="Carli Hansen" userId="bcafb5cc-c472-48e4-901a-b2958ad60e60" providerId="ADAL" clId="{986EB56D-103B-4CB3-95B5-B0265279A0BF}" dt="2022-12-05T15:51:18.868" v="195" actId="6549"/>
        <pc:sldMkLst>
          <pc:docMk/>
          <pc:sldMk cId="3924026356" sldId="278"/>
        </pc:sldMkLst>
        <pc:spChg chg="mod">
          <ac:chgData name="Carli Hansen" userId="bcafb5cc-c472-48e4-901a-b2958ad60e60" providerId="ADAL" clId="{986EB56D-103B-4CB3-95B5-B0265279A0BF}" dt="2022-12-05T15:51:18.868" v="195" actId="6549"/>
          <ac:spMkLst>
            <pc:docMk/>
            <pc:sldMk cId="3924026356" sldId="278"/>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756B18F-0F88-495F-BB70-0296073FFB63}"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B18F-0F88-495F-BB70-0296073FFB63}"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B18F-0F88-495F-BB70-0296073FFB63}"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56B18F-0F88-495F-BB70-0296073FFB63}"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6B18F-0F88-495F-BB70-0296073FFB63}"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56B18F-0F88-495F-BB70-0296073FFB63}"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56B18F-0F88-495F-BB70-0296073FFB63}"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56B18F-0F88-495F-BB70-0296073FFB63}"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6B18F-0F88-495F-BB70-0296073FFB63}"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56B18F-0F88-495F-BB70-0296073FFB63}"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56B18F-0F88-495F-BB70-0296073FFB63}"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53614-6877-4448-B4A9-7FB174AD5E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6B18F-0F88-495F-BB70-0296073FFB63}"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53614-6877-4448-B4A9-7FB174AD5E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Cross-Tabs and Chi-Square</a:t>
            </a:r>
          </a:p>
        </p:txBody>
      </p:sp>
      <p:sp>
        <p:nvSpPr>
          <p:cNvPr id="3" name="Subtitle 2"/>
          <p:cNvSpPr>
            <a:spLocks noGrp="1"/>
          </p:cNvSpPr>
          <p:nvPr>
            <p:ph type="subTitle" idx="1"/>
          </p:nvPr>
        </p:nvSpPr>
        <p:spPr/>
        <p:txBody>
          <a:bodyPr/>
          <a:lstStyle/>
          <a:p>
            <a:r>
              <a:rPr lang="en-US" dirty="0"/>
              <a:t>R. Garner, DePaul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Beverage by Residence: table layout for percentages—down the columns!</a:t>
            </a:r>
          </a:p>
        </p:txBody>
      </p:sp>
      <p:pic>
        <p:nvPicPr>
          <p:cNvPr id="4" name="Content Placeholder 3" descr="beverage by residence.png"/>
          <p:cNvPicPr>
            <a:picLocks noGrp="1" noChangeAspect="1"/>
          </p:cNvPicPr>
          <p:nvPr>
            <p:ph idx="1"/>
          </p:nvPr>
        </p:nvPicPr>
        <p:blipFill>
          <a:blip r:embed="rId2"/>
          <a:stretch>
            <a:fillRect/>
          </a:stretch>
        </p:blipFill>
        <p:spPr>
          <a:xfrm>
            <a:off x="849293" y="1600200"/>
            <a:ext cx="7445413" cy="4525963"/>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Now we can answer our question!</a:t>
            </a:r>
          </a:p>
        </p:txBody>
      </p:sp>
      <p:sp>
        <p:nvSpPr>
          <p:cNvPr id="3" name="Content Placeholder 2"/>
          <p:cNvSpPr>
            <a:spLocks noGrp="1"/>
          </p:cNvSpPr>
          <p:nvPr>
            <p:ph idx="1"/>
          </p:nvPr>
        </p:nvSpPr>
        <p:spPr/>
        <p:txBody>
          <a:bodyPr/>
          <a:lstStyle/>
          <a:p>
            <a:r>
              <a:rPr lang="en-US" dirty="0"/>
              <a:t>Our question was: Do people who live in cities, suburbs, and rural areas have similar or different choices for their preferred beverage?</a:t>
            </a:r>
          </a:p>
          <a:p>
            <a:r>
              <a:rPr lang="en-US" dirty="0"/>
              <a:t>For each area of residence, we can see the proportion of people in that category of residence who selected a specific beverage as their favorite type.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the percents</a:t>
            </a:r>
          </a:p>
        </p:txBody>
      </p:sp>
      <p:sp>
        <p:nvSpPr>
          <p:cNvPr id="3" name="Content Placeholder 2"/>
          <p:cNvSpPr>
            <a:spLocks noGrp="1"/>
          </p:cNvSpPr>
          <p:nvPr>
            <p:ph idx="1"/>
          </p:nvPr>
        </p:nvSpPr>
        <p:spPr/>
        <p:txBody>
          <a:bodyPr/>
          <a:lstStyle/>
          <a:p>
            <a:r>
              <a:rPr lang="en-US" dirty="0"/>
              <a:t>Now we can look at the table and immediately see whether people in the three RESIDENCE categories made similar BEVERAGE choices.</a:t>
            </a:r>
          </a:p>
          <a:p>
            <a:r>
              <a:rPr lang="en-US" dirty="0"/>
              <a:t>Compare the percentages in the BEVERAGE category (rows) across the three columns of the RESIDENCE categories.</a:t>
            </a:r>
          </a:p>
          <a:p>
            <a:r>
              <a:rPr lang="en-US" dirty="0"/>
              <a:t>Do the percentage breakdowns in the three columns look similar to each other?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and the Null Hypothesis</a:t>
            </a:r>
          </a:p>
        </p:txBody>
      </p:sp>
      <p:sp>
        <p:nvSpPr>
          <p:cNvPr id="3" name="Content Placeholder 2"/>
          <p:cNvSpPr>
            <a:spLocks noGrp="1"/>
          </p:cNvSpPr>
          <p:nvPr>
            <p:ph idx="1"/>
          </p:nvPr>
        </p:nvSpPr>
        <p:spPr/>
        <p:txBody>
          <a:bodyPr>
            <a:normAutofit fontScale="85000" lnSpcReduction="10000"/>
          </a:bodyPr>
          <a:lstStyle/>
          <a:p>
            <a:r>
              <a:rPr lang="en-US" dirty="0"/>
              <a:t>Our hypothesis test here is that the proportionate breakdown in the outcome variable (the percentage breakdowns down each column) are the same for all the predictor categories.</a:t>
            </a:r>
          </a:p>
          <a:p>
            <a:r>
              <a:rPr lang="en-US" dirty="0"/>
              <a:t>Null Hypothesis: Rural, urban, and suburban people have the same percentages whose first choice is pop, water, milk, beer, wine, or distilled liquors. </a:t>
            </a:r>
          </a:p>
          <a:p>
            <a:r>
              <a:rPr lang="en-US" dirty="0"/>
              <a:t>We don’t care what the counts are, only the percentages. The three residence groups might be somewhat different sizes—that is OK as long as the cell sizes don’t get too small.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Null Hypothesis: Expected Values</a:t>
            </a:r>
          </a:p>
        </p:txBody>
      </p:sp>
      <p:sp>
        <p:nvSpPr>
          <p:cNvPr id="3" name="Content Placeholder 2"/>
          <p:cNvSpPr>
            <a:spLocks noGrp="1"/>
          </p:cNvSpPr>
          <p:nvPr>
            <p:ph idx="1"/>
          </p:nvPr>
        </p:nvSpPr>
        <p:spPr/>
        <p:txBody>
          <a:bodyPr>
            <a:normAutofit lnSpcReduction="10000"/>
          </a:bodyPr>
          <a:lstStyle/>
          <a:p>
            <a:r>
              <a:rPr lang="en-US" dirty="0"/>
              <a:t>We compute the expected value for each cell of the table with the formula:</a:t>
            </a:r>
          </a:p>
          <a:p>
            <a:pPr lvl="1"/>
            <a:r>
              <a:rPr lang="en-US" dirty="0"/>
              <a:t>Expected value = (row total) x (column total)/n</a:t>
            </a:r>
          </a:p>
          <a:p>
            <a:r>
              <a:rPr lang="en-US" dirty="0"/>
              <a:t>So we look down the column at the column total (count); then we look  across the row at the row total (count).</a:t>
            </a:r>
          </a:p>
          <a:p>
            <a:r>
              <a:rPr lang="en-US" dirty="0"/>
              <a:t>Then we multiply these two numbers together and divide by n.</a:t>
            </a:r>
          </a:p>
          <a:p>
            <a:r>
              <a:rPr lang="en-US" dirty="0"/>
              <a:t>The quotient is the expected value for the cell.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computation</a:t>
            </a:r>
          </a:p>
        </p:txBody>
      </p:sp>
      <p:sp>
        <p:nvSpPr>
          <p:cNvPr id="3" name="Content Placeholder 2"/>
          <p:cNvSpPr>
            <a:spLocks noGrp="1"/>
          </p:cNvSpPr>
          <p:nvPr>
            <p:ph idx="1"/>
          </p:nvPr>
        </p:nvSpPr>
        <p:spPr/>
        <p:txBody>
          <a:bodyPr>
            <a:normAutofit fontScale="92500" lnSpcReduction="10000"/>
          </a:bodyPr>
          <a:lstStyle/>
          <a:p>
            <a:r>
              <a:rPr lang="en-US" dirty="0"/>
              <a:t>We compute a test-statistic called “chi-square” (chi, </a:t>
            </a:r>
            <a:r>
              <a:rPr lang="el-GR" dirty="0"/>
              <a:t>χ</a:t>
            </a:r>
            <a:r>
              <a:rPr lang="en-US" dirty="0"/>
              <a:t>  with a hard </a:t>
            </a:r>
            <a:r>
              <a:rPr lang="en-US" b="1" i="1" dirty="0" err="1"/>
              <a:t>ch</a:t>
            </a:r>
            <a:r>
              <a:rPr lang="en-US" b="1" i="1" dirty="0"/>
              <a:t> </a:t>
            </a:r>
            <a:r>
              <a:rPr lang="en-US" dirty="0"/>
              <a:t>and rhymes with pie) that expresses how different the observed values are from the expected values for Null Hypothesis.</a:t>
            </a:r>
          </a:p>
          <a:p>
            <a:r>
              <a:rPr lang="en-US" dirty="0"/>
              <a:t>This involves:</a:t>
            </a:r>
          </a:p>
          <a:p>
            <a:pPr marL="914400" lvl="1" indent="-514350">
              <a:buFont typeface="+mj-lt"/>
              <a:buAutoNum type="arabicPeriod"/>
            </a:pPr>
            <a:r>
              <a:rPr lang="en-US" dirty="0"/>
              <a:t>Finding the difference between observed and expected counts in each cell</a:t>
            </a:r>
          </a:p>
          <a:p>
            <a:pPr marL="914400" lvl="1" indent="-514350">
              <a:buFont typeface="+mj-lt"/>
              <a:buAutoNum type="arabicPeriod"/>
            </a:pPr>
            <a:r>
              <a:rPr lang="en-US" dirty="0"/>
              <a:t>Squaring that difference</a:t>
            </a:r>
          </a:p>
          <a:p>
            <a:pPr marL="914400" lvl="1" indent="-514350">
              <a:buFont typeface="+mj-lt"/>
              <a:buAutoNum type="arabicPeriod"/>
            </a:pPr>
            <a:r>
              <a:rPr lang="en-US" dirty="0"/>
              <a:t>Dividing by the expected count</a:t>
            </a:r>
          </a:p>
          <a:p>
            <a:pPr marL="914400" lvl="1" indent="-514350">
              <a:buFont typeface="+mj-lt"/>
              <a:buAutoNum type="arabicPeriod"/>
            </a:pPr>
            <a:r>
              <a:rPr lang="en-US" dirty="0"/>
              <a:t>Summing up all of these quotients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formula</a:t>
            </a:r>
          </a:p>
        </p:txBody>
      </p:sp>
      <p:pic>
        <p:nvPicPr>
          <p:cNvPr id="4" name="Content Placeholder 3" descr="chi-square.jpg"/>
          <p:cNvPicPr>
            <a:picLocks noGrp="1" noChangeAspect="1"/>
          </p:cNvPicPr>
          <p:nvPr>
            <p:ph idx="1"/>
          </p:nvPr>
        </p:nvPicPr>
        <p:blipFill>
          <a:blip r:embed="rId2"/>
          <a:stretch>
            <a:fillRect/>
          </a:stretch>
        </p:blipFill>
        <p:spPr>
          <a:xfrm>
            <a:off x="887384" y="1371600"/>
            <a:ext cx="7369232" cy="41148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(continued)</a:t>
            </a:r>
          </a:p>
        </p:txBody>
      </p:sp>
      <p:sp>
        <p:nvSpPr>
          <p:cNvPr id="3" name="Content Placeholder 2"/>
          <p:cNvSpPr>
            <a:spLocks noGrp="1"/>
          </p:cNvSpPr>
          <p:nvPr>
            <p:ph idx="1"/>
          </p:nvPr>
        </p:nvSpPr>
        <p:spPr/>
        <p:txBody>
          <a:bodyPr>
            <a:normAutofit fontScale="92500" lnSpcReduction="10000"/>
          </a:bodyPr>
          <a:lstStyle/>
          <a:p>
            <a:r>
              <a:rPr lang="en-US" dirty="0"/>
              <a:t>So in our BEVERAGE by RESIDENCE example, we would have 18 cells (six beverage categories, 3 residence categories—look at the table in Slide 7) and we would have to find the expected value for each cell, subtract it from the observed value in our data, square the result, and divide by the expected value. </a:t>
            </a:r>
          </a:p>
          <a:p>
            <a:r>
              <a:rPr lang="en-US" dirty="0"/>
              <a:t>Then we would have to sum up these quotients for each of our 18 cells. That is the value of chi-square for this table.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explained</a:t>
            </a:r>
          </a:p>
        </p:txBody>
      </p:sp>
      <p:sp>
        <p:nvSpPr>
          <p:cNvPr id="3" name="Content Placeholder 2"/>
          <p:cNvSpPr>
            <a:spLocks noGrp="1"/>
          </p:cNvSpPr>
          <p:nvPr>
            <p:ph idx="1"/>
          </p:nvPr>
        </p:nvSpPr>
        <p:spPr/>
        <p:txBody>
          <a:bodyPr>
            <a:normAutofit fontScale="85000" lnSpcReduction="10000"/>
          </a:bodyPr>
          <a:lstStyle/>
          <a:p>
            <a:r>
              <a:rPr lang="en-US" dirty="0"/>
              <a:t>On the left side: the symbol that looks like an X squared is </a:t>
            </a:r>
            <a:r>
              <a:rPr lang="el-GR" dirty="0"/>
              <a:t>χ</a:t>
            </a:r>
            <a:r>
              <a:rPr lang="en-US" dirty="0"/>
              <a:t>-squared, chi-squared, the test statistic for categorical data analysis.</a:t>
            </a:r>
          </a:p>
          <a:p>
            <a:r>
              <a:rPr lang="en-US" dirty="0"/>
              <a:t>On the right side: in each cell, we subtract expected count from observed count, square the difference, and divide by the expected count.</a:t>
            </a:r>
          </a:p>
          <a:p>
            <a:r>
              <a:rPr lang="en-US" dirty="0"/>
              <a:t>Then we sum the quotients for all the cells in the table. That is the value of chi-squared.</a:t>
            </a:r>
          </a:p>
          <a:p>
            <a:r>
              <a:rPr lang="en-US" dirty="0"/>
              <a:t>Look it up in the chi-square chart. (Degrees of freedom = (r -1)(c -1) where </a:t>
            </a:r>
            <a:r>
              <a:rPr lang="en-US" i="1" dirty="0"/>
              <a:t>r</a:t>
            </a:r>
            <a:r>
              <a:rPr lang="en-US" dirty="0"/>
              <a:t> and </a:t>
            </a:r>
            <a:r>
              <a:rPr lang="en-US" i="1" dirty="0"/>
              <a:t>c</a:t>
            </a:r>
            <a:r>
              <a:rPr lang="en-US" dirty="0"/>
              <a:t> are the numbers of rows and columns, NOT counting the totals.)</a:t>
            </a:r>
          </a:p>
        </p:txBody>
      </p:sp>
    </p:spTree>
    <p:extLst>
      <p:ext uri="{BB962C8B-B14F-4D97-AF65-F5344CB8AC3E}">
        <p14:creationId xmlns:p14="http://schemas.microsoft.com/office/powerpoint/2010/main" val="1053435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explained (continued)</a:t>
            </a:r>
          </a:p>
        </p:txBody>
      </p:sp>
      <p:sp>
        <p:nvSpPr>
          <p:cNvPr id="3" name="Content Placeholder 2"/>
          <p:cNvSpPr>
            <a:spLocks noGrp="1"/>
          </p:cNvSpPr>
          <p:nvPr>
            <p:ph idx="1"/>
          </p:nvPr>
        </p:nvSpPr>
        <p:spPr/>
        <p:txBody>
          <a:bodyPr>
            <a:normAutofit fontScale="92500"/>
          </a:bodyPr>
          <a:lstStyle/>
          <a:p>
            <a:r>
              <a:rPr lang="en-US" dirty="0"/>
              <a:t>This calculation is similar to the one for t-tests.</a:t>
            </a:r>
          </a:p>
          <a:p>
            <a:r>
              <a:rPr lang="en-US" dirty="0"/>
              <a:t>We look at the discrepancy between the observed value(s) in the sample data and the value(s) expected under the null hypothesis.</a:t>
            </a:r>
          </a:p>
          <a:p>
            <a:r>
              <a:rPr lang="en-US" dirty="0"/>
              <a:t>If this discrepancy is large (large calculated test statistic), it is improbable that the null hypothesis is true for the population. The sample result is evidence against it, and we can say that the discrepancy is “statistically significant.”</a:t>
            </a:r>
          </a:p>
        </p:txBody>
      </p:sp>
    </p:spTree>
    <p:extLst>
      <p:ext uri="{BB962C8B-B14F-4D97-AF65-F5344CB8AC3E}">
        <p14:creationId xmlns:p14="http://schemas.microsoft.com/office/powerpoint/2010/main" val="392402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quick overview of </a:t>
            </a:r>
            <a:r>
              <a:rPr lang="en-US" b="1" dirty="0"/>
              <a:t>crosstabs and chi-square</a:t>
            </a:r>
          </a:p>
        </p:txBody>
      </p:sp>
      <p:sp>
        <p:nvSpPr>
          <p:cNvPr id="3" name="Content Placeholder 2"/>
          <p:cNvSpPr>
            <a:spLocks noGrp="1"/>
          </p:cNvSpPr>
          <p:nvPr>
            <p:ph idx="1"/>
          </p:nvPr>
        </p:nvSpPr>
        <p:spPr/>
        <p:txBody>
          <a:bodyPr/>
          <a:lstStyle/>
          <a:p>
            <a:r>
              <a:rPr lang="en-US" dirty="0"/>
              <a:t>This data analysis technique is used when both variables are multi-category categorical variables.</a:t>
            </a:r>
          </a:p>
          <a:p>
            <a:r>
              <a:rPr lang="en-US" dirty="0"/>
              <a:t>We cannot compute a mean or SD for them.</a:t>
            </a:r>
          </a:p>
          <a:p>
            <a:r>
              <a:rPr lang="en-US" dirty="0"/>
              <a:t>They can be nominal, ordinal, or binary.</a:t>
            </a:r>
          </a:p>
          <a:p>
            <a:r>
              <a:rPr lang="en-US" dirty="0"/>
              <a:t>Often it is used when one or both variables are binaries.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Chi-square and its p-value</a:t>
            </a:r>
          </a:p>
        </p:txBody>
      </p:sp>
      <p:sp>
        <p:nvSpPr>
          <p:cNvPr id="3" name="Content Placeholder 2"/>
          <p:cNvSpPr>
            <a:spLocks noGrp="1"/>
          </p:cNvSpPr>
          <p:nvPr>
            <p:ph idx="1"/>
          </p:nvPr>
        </p:nvSpPr>
        <p:spPr/>
        <p:txBody>
          <a:bodyPr>
            <a:normAutofit fontScale="85000" lnSpcReduction="20000"/>
          </a:bodyPr>
          <a:lstStyle/>
          <a:p>
            <a:r>
              <a:rPr lang="en-US" dirty="0"/>
              <a:t>Each chi-square has “degrees of freedom” calculated as (rows – 1)(columns -1).</a:t>
            </a:r>
          </a:p>
          <a:p>
            <a:r>
              <a:rPr lang="en-US" dirty="0"/>
              <a:t>In this case, </a:t>
            </a:r>
            <a:r>
              <a:rPr lang="en-US" dirty="0" err="1"/>
              <a:t>df</a:t>
            </a:r>
            <a:r>
              <a:rPr lang="en-US" dirty="0"/>
              <a:t> = (6 – 1)(3 – 1) = 10.</a:t>
            </a:r>
          </a:p>
          <a:p>
            <a:r>
              <a:rPr lang="en-US" dirty="0"/>
              <a:t>We look up the chi-square we just calculated in a table of the chi-square distribution and ascertain whether it falls in the critical region and what its p-value is.</a:t>
            </a:r>
          </a:p>
          <a:p>
            <a:r>
              <a:rPr lang="en-US" dirty="0"/>
              <a:t>P &lt; .05? Hurrah, we can reject the null hypothesis! The expected and observed distributions are different, and the two variables are very likely related.</a:t>
            </a:r>
          </a:p>
          <a:p>
            <a:r>
              <a:rPr lang="en-US" dirty="0"/>
              <a:t>If p is too large, it means the observed counts and the counts expected under the null hypothesis are too close, and we cannot reject the </a:t>
            </a:r>
            <a:r>
              <a:rPr lang="en-US"/>
              <a:t>null hypothesis.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Experiment with the table in Slide 7</a:t>
            </a:r>
          </a:p>
        </p:txBody>
      </p:sp>
      <p:sp>
        <p:nvSpPr>
          <p:cNvPr id="3" name="Content Placeholder 2"/>
          <p:cNvSpPr>
            <a:spLocks noGrp="1"/>
          </p:cNvSpPr>
          <p:nvPr>
            <p:ph idx="1"/>
          </p:nvPr>
        </p:nvSpPr>
        <p:spPr/>
        <p:txBody>
          <a:bodyPr/>
          <a:lstStyle/>
          <a:p>
            <a:r>
              <a:rPr lang="en-US" dirty="0"/>
              <a:t>You can think about what the table might look like if the first choices of a beverage are similar or different for the three different resident categories.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couple examples</a:t>
            </a:r>
          </a:p>
        </p:txBody>
      </p:sp>
      <p:sp>
        <p:nvSpPr>
          <p:cNvPr id="3" name="Content Placeholder 2"/>
          <p:cNvSpPr>
            <a:spLocks noGrp="1"/>
          </p:cNvSpPr>
          <p:nvPr>
            <p:ph idx="1"/>
          </p:nvPr>
        </p:nvSpPr>
        <p:spPr/>
        <p:txBody>
          <a:bodyPr/>
          <a:lstStyle/>
          <a:p>
            <a:r>
              <a:rPr lang="en-US" dirty="0"/>
              <a:t>Is RELIGIOUS AFFILIATION (nominal variable, categories are various religions) related to POLITICAL IDEOLOGY (coded as </a:t>
            </a:r>
            <a:r>
              <a:rPr lang="en-US" b="1" i="1" dirty="0"/>
              <a:t>left, center, right</a:t>
            </a:r>
            <a:r>
              <a:rPr lang="en-US" dirty="0"/>
              <a:t>)?</a:t>
            </a:r>
            <a:endParaRPr lang="en-US" b="1" i="1" dirty="0"/>
          </a:p>
          <a:p>
            <a:r>
              <a:rPr lang="en-US" dirty="0"/>
              <a:t>Is RESIDENCE (coded as </a:t>
            </a:r>
            <a:r>
              <a:rPr lang="en-US" b="1" i="1" dirty="0"/>
              <a:t>city, suburb, rural</a:t>
            </a:r>
            <a:r>
              <a:rPr lang="en-US" dirty="0"/>
              <a:t>)</a:t>
            </a:r>
            <a:r>
              <a:rPr lang="en-US" b="1" i="1" dirty="0"/>
              <a:t> </a:t>
            </a:r>
            <a:r>
              <a:rPr lang="en-US" dirty="0"/>
              <a:t>related to PREFERRED DINNER BEVERAGE (categorized as </a:t>
            </a:r>
            <a:r>
              <a:rPr lang="en-US" b="1" i="1" dirty="0"/>
              <a:t>pop, water, milk, beer, wine, distilled liquor</a:t>
            </a:r>
            <a:r>
              <a:rPr lang="en-US" dirty="0"/>
              <a:t>)?</a:t>
            </a:r>
            <a:endParaRPr lang="en-US"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layout</a:t>
            </a:r>
          </a:p>
        </p:txBody>
      </p:sp>
      <p:sp>
        <p:nvSpPr>
          <p:cNvPr id="3" name="Content Placeholder 2"/>
          <p:cNvSpPr>
            <a:spLocks noGrp="1"/>
          </p:cNvSpPr>
          <p:nvPr>
            <p:ph idx="1"/>
          </p:nvPr>
        </p:nvSpPr>
        <p:spPr/>
        <p:txBody>
          <a:bodyPr>
            <a:normAutofit fontScale="92500"/>
          </a:bodyPr>
          <a:lstStyle/>
          <a:p>
            <a:r>
              <a:rPr lang="en-US" dirty="0"/>
              <a:t>Place the predictor variable (independent variable) in the columns. Each category of the predictor variable has its own column.</a:t>
            </a:r>
          </a:p>
          <a:p>
            <a:r>
              <a:rPr lang="en-US" dirty="0"/>
              <a:t>Place the outcome variable (dependent variable) in the rows. Each category of the outcome variable has its own row.</a:t>
            </a:r>
          </a:p>
          <a:p>
            <a:r>
              <a:rPr lang="en-US" dirty="0"/>
              <a:t>When we do that, the table will be named: Row Variable by Column Variable.</a:t>
            </a:r>
          </a:p>
          <a:p>
            <a:r>
              <a:rPr lang="en-US" dirty="0"/>
              <a:t>For example: BEVERAGE CHOICE by RESIDENCE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Beverage by Residence</a:t>
            </a:r>
          </a:p>
        </p:txBody>
      </p:sp>
      <p:sp>
        <p:nvSpPr>
          <p:cNvPr id="3" name="Content Placeholder 2"/>
          <p:cNvSpPr>
            <a:spLocks noGrp="1"/>
          </p:cNvSpPr>
          <p:nvPr>
            <p:ph idx="1"/>
          </p:nvPr>
        </p:nvSpPr>
        <p:spPr/>
        <p:txBody>
          <a:bodyPr>
            <a:normAutofit fontScale="92500"/>
          </a:bodyPr>
          <a:lstStyle/>
          <a:p>
            <a:r>
              <a:rPr lang="en-US" dirty="0"/>
              <a:t>Let’s pretend we asked people in three different types of communities (city, suburb, and rural) to name their FAVORITE dinner beverage.</a:t>
            </a:r>
          </a:p>
          <a:p>
            <a:r>
              <a:rPr lang="en-US" dirty="0"/>
              <a:t>Then we created a data file for all of our cases: in one column we put their residence and in another column we put their favorite beverage.</a:t>
            </a:r>
          </a:p>
          <a:p>
            <a:r>
              <a:rPr lang="en-US" dirty="0"/>
              <a:t>Based on this data, we are going to create a cross-tab.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Beverage by Residence: table layout</a:t>
            </a:r>
          </a:p>
        </p:txBody>
      </p:sp>
      <p:pic>
        <p:nvPicPr>
          <p:cNvPr id="4" name="Content Placeholder 3" descr="beverage by residence.png"/>
          <p:cNvPicPr>
            <a:picLocks noGrp="1" noChangeAspect="1"/>
          </p:cNvPicPr>
          <p:nvPr>
            <p:ph idx="1"/>
          </p:nvPr>
        </p:nvPicPr>
        <p:blipFill>
          <a:blip r:embed="rId2"/>
          <a:stretch>
            <a:fillRect/>
          </a:stretch>
        </p:blipFill>
        <p:spPr>
          <a:xfrm>
            <a:off x="849293" y="1600200"/>
            <a:ext cx="7445413" cy="4525963"/>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in each cell?</a:t>
            </a:r>
          </a:p>
        </p:txBody>
      </p:sp>
      <p:sp>
        <p:nvSpPr>
          <p:cNvPr id="3" name="Content Placeholder 2"/>
          <p:cNvSpPr>
            <a:spLocks noGrp="1"/>
          </p:cNvSpPr>
          <p:nvPr>
            <p:ph idx="1"/>
          </p:nvPr>
        </p:nvSpPr>
        <p:spPr/>
        <p:txBody>
          <a:bodyPr/>
          <a:lstStyle/>
          <a:p>
            <a:r>
              <a:rPr lang="en-US" dirty="0"/>
              <a:t>In the upper left-hand cell, we see the count of how many people who live in </a:t>
            </a:r>
            <a:r>
              <a:rPr lang="en-US" b="1" i="1" dirty="0"/>
              <a:t>cities</a:t>
            </a:r>
            <a:r>
              <a:rPr lang="en-US" dirty="0"/>
              <a:t> indicated that </a:t>
            </a:r>
            <a:r>
              <a:rPr lang="en-US" b="1" i="1" dirty="0"/>
              <a:t>pop</a:t>
            </a:r>
            <a:r>
              <a:rPr lang="en-US" dirty="0"/>
              <a:t> is their first choice.</a:t>
            </a:r>
          </a:p>
          <a:p>
            <a:r>
              <a:rPr lang="en-US" dirty="0"/>
              <a:t>In the third cell down in the Suburb column, we see the count of how many </a:t>
            </a:r>
            <a:r>
              <a:rPr lang="en-US" b="1" i="1" dirty="0"/>
              <a:t>suburbanites</a:t>
            </a:r>
            <a:r>
              <a:rPr lang="en-US" dirty="0"/>
              <a:t> picked </a:t>
            </a:r>
            <a:r>
              <a:rPr lang="en-US" b="1" i="1" dirty="0"/>
              <a:t>milk</a:t>
            </a:r>
            <a:r>
              <a:rPr lang="en-US" dirty="0"/>
              <a:t> as their first choice.</a:t>
            </a:r>
          </a:p>
          <a:p>
            <a:r>
              <a:rPr lang="en-US" dirty="0"/>
              <a:t>Etc. (sorry, tea and coffee drinkers—the table would be very large!)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Row and Column Totals</a:t>
            </a:r>
          </a:p>
        </p:txBody>
      </p:sp>
      <p:sp>
        <p:nvSpPr>
          <p:cNvPr id="3" name="Content Placeholder 2"/>
          <p:cNvSpPr>
            <a:spLocks noGrp="1"/>
          </p:cNvSpPr>
          <p:nvPr>
            <p:ph idx="1"/>
          </p:nvPr>
        </p:nvSpPr>
        <p:spPr/>
        <p:txBody>
          <a:bodyPr>
            <a:normAutofit fontScale="85000" lnSpcReduction="10000"/>
          </a:bodyPr>
          <a:lstStyle/>
          <a:p>
            <a:r>
              <a:rPr lang="en-US" dirty="0"/>
              <a:t>The furthest right column of the table shows the ROW Totals—the breakdown of the row variable for all the cases. Each number shows how many cases fell into each category of the Row (outcome) variable.</a:t>
            </a:r>
          </a:p>
          <a:p>
            <a:r>
              <a:rPr lang="en-US" dirty="0"/>
              <a:t>The bottom row of the table shows the COLUMN Totals—the breakdown of the column variable for all the cases. Each number in this bottom row shows how many cases fell into each category of the Column (predictor) variable.</a:t>
            </a:r>
          </a:p>
          <a:p>
            <a:r>
              <a:rPr lang="en-US" dirty="0"/>
              <a:t>Both the row and the column totals add up to the total sample size.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Putting percents in the table</a:t>
            </a:r>
          </a:p>
        </p:txBody>
      </p:sp>
      <p:sp>
        <p:nvSpPr>
          <p:cNvPr id="3" name="Content Placeholder 2"/>
          <p:cNvSpPr>
            <a:spLocks noGrp="1"/>
          </p:cNvSpPr>
          <p:nvPr>
            <p:ph idx="1"/>
          </p:nvPr>
        </p:nvSpPr>
        <p:spPr/>
        <p:txBody>
          <a:bodyPr>
            <a:normAutofit fontScale="70000" lnSpcReduction="20000"/>
          </a:bodyPr>
          <a:lstStyle/>
          <a:p>
            <a:r>
              <a:rPr lang="en-US" dirty="0"/>
              <a:t>Compute the percents DOWN EACH COLUMN, </a:t>
            </a:r>
            <a:r>
              <a:rPr lang="en-US" b="1" dirty="0"/>
              <a:t>not in other places in the table.</a:t>
            </a:r>
          </a:p>
          <a:p>
            <a:r>
              <a:rPr lang="en-US" dirty="0"/>
              <a:t>You can make this choice in the table set-up (“cells” in SPSS—check percentage in columns).</a:t>
            </a:r>
          </a:p>
          <a:p>
            <a:r>
              <a:rPr lang="en-US" dirty="0"/>
              <a:t>The percentages that can be seen down a column show us how that specific category of the predictor variable (the one in that column) was distributed in the categories of the outcome variable. </a:t>
            </a:r>
          </a:p>
          <a:p>
            <a:r>
              <a:rPr lang="en-US" dirty="0"/>
              <a:t>What percent of city people preferred each beverage type: pop, water, milk, beer, wine, and distilled liquors? What about suburbanites? What about rural people?</a:t>
            </a:r>
          </a:p>
          <a:p>
            <a:r>
              <a:rPr lang="en-US" dirty="0"/>
              <a:t>We will end up with four columns (one for each category of residence, plus the column totals) and each one will ADD UP TO 100%.</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1436</Words>
  <Application>Microsoft Office PowerPoint</Application>
  <PresentationFormat>On-screen Show (4:3)</PresentationFormat>
  <Paragraphs>80</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Cross-Tabs and Chi-Square</vt:lpstr>
      <vt:lpstr>A quick overview of crosstabs and chi-square</vt:lpstr>
      <vt:lpstr>A couple examples</vt:lpstr>
      <vt:lpstr>Table layout</vt:lpstr>
      <vt:lpstr>Beverage by Residence</vt:lpstr>
      <vt:lpstr>Beverage by Residence: table layout</vt:lpstr>
      <vt:lpstr>What’s in each cell?</vt:lpstr>
      <vt:lpstr>Row and Column Totals</vt:lpstr>
      <vt:lpstr>Putting percents in the table</vt:lpstr>
      <vt:lpstr>Beverage by Residence: table layout for percentages—down the columns!</vt:lpstr>
      <vt:lpstr>Now we can answer our question!</vt:lpstr>
      <vt:lpstr>Reading the percents</vt:lpstr>
      <vt:lpstr>Chi-square and the Null Hypothesis</vt:lpstr>
      <vt:lpstr>Null Hypothesis: Expected Values</vt:lpstr>
      <vt:lpstr>Chi-square computation</vt:lpstr>
      <vt:lpstr>Chi-square formula</vt:lpstr>
      <vt:lpstr>Chi-square (continued)</vt:lpstr>
      <vt:lpstr>Formula explained</vt:lpstr>
      <vt:lpstr>Formula explained (continued)</vt:lpstr>
      <vt:lpstr>Chi-square and its p-value</vt:lpstr>
      <vt:lpstr>Experiment with the table in Slide 7</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Cross-tabs and chi-square</dc:title>
  <dc:creator>owner</dc:creator>
  <cp:lastModifiedBy>Carli Hansen</cp:lastModifiedBy>
  <cp:revision>22</cp:revision>
  <dcterms:created xsi:type="dcterms:W3CDTF">2022-09-18T20:18:13Z</dcterms:created>
  <dcterms:modified xsi:type="dcterms:W3CDTF">2022-12-05T15:51:22Z</dcterms:modified>
</cp:coreProperties>
</file>